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71" r:id="rId11"/>
    <p:sldId id="272" r:id="rId12"/>
    <p:sldId id="273" r:id="rId13"/>
    <p:sldId id="27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44A11-62FE-4AB0-AAD4-A63215B094B2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4AF76-8383-4D06-A107-0D62508FFF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BB445E-C9CC-4091-81B9-FAD554DFC991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F80CEF-EF5A-4C4E-84A0-7C9EE59EF11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b="1" dirty="0">
                <a:latin typeface="Comic Sans MS" pitchFamily="66" charset="0"/>
                <a:cs typeface="Times New Roman" pitchFamily="18" charset="0"/>
              </a:rPr>
              <a:t>¿</a:t>
            </a:r>
            <a:r>
              <a:rPr lang="de-DE" sz="2700" b="1" dirty="0" err="1">
                <a:latin typeface="Comic Sans MS" pitchFamily="66" charset="0"/>
                <a:cs typeface="Times New Roman" pitchFamily="18" charset="0"/>
              </a:rPr>
              <a:t>Por</a:t>
            </a:r>
            <a:r>
              <a:rPr lang="de-DE" sz="27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de-DE" sz="2700" b="1" dirty="0" err="1">
                <a:latin typeface="Comic Sans MS" pitchFamily="66" charset="0"/>
                <a:cs typeface="Times New Roman" pitchFamily="18" charset="0"/>
              </a:rPr>
              <a:t>qué</a:t>
            </a:r>
            <a:r>
              <a:rPr lang="de-DE" sz="27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de-DE" sz="2700" b="1" dirty="0" err="1">
                <a:latin typeface="Comic Sans MS" pitchFamily="66" charset="0"/>
                <a:cs typeface="Times New Roman" pitchFamily="18" charset="0"/>
              </a:rPr>
              <a:t>español</a:t>
            </a:r>
            <a:r>
              <a:rPr lang="de-DE" sz="2700" b="1" dirty="0">
                <a:latin typeface="Comic Sans MS" pitchFamily="66" charset="0"/>
                <a:cs typeface="Times New Roman" pitchFamily="18" charset="0"/>
              </a:rPr>
              <a:t>?</a:t>
            </a:r>
            <a:br>
              <a:rPr lang="de-DE" sz="2200" dirty="0">
                <a:latin typeface="Comic Sans MS" pitchFamily="66" charset="0"/>
                <a:cs typeface="Times New Roman"/>
              </a:rPr>
            </a:br>
            <a:r>
              <a:rPr lang="de-DE" sz="2200" dirty="0">
                <a:latin typeface="Comic Sans MS" pitchFamily="66" charset="0"/>
                <a:cs typeface="Times New Roman"/>
              </a:rPr>
              <a:t>                       Warum spanisch?</a:t>
            </a:r>
            <a:endParaRPr lang="de-DE" sz="22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000359" cy="187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15223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0763" y="3866864"/>
            <a:ext cx="18553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1658818" cy="152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7453" y="3016158"/>
            <a:ext cx="1465546" cy="22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051583"/>
            <a:ext cx="2157005" cy="18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2029" y="3053891"/>
            <a:ext cx="1361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4042" y="2143117"/>
            <a:ext cx="18499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http://m.terravista-erlebnisreisen.de/tl_files/bilder/amerika/Mexiko/Tulum%20Mexic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15004" y="5346759"/>
            <a:ext cx="2476563" cy="1431763"/>
          </a:xfrm>
          <a:prstGeom prst="rect">
            <a:avLst/>
          </a:prstGeom>
          <a:noFill/>
        </p:spPr>
      </p:pic>
      <p:pic>
        <p:nvPicPr>
          <p:cNvPr id="13318" name="Picture 6" descr="http://www.amerigoo.de/img/reisen/Costa_Rica__Tropische_Regenwaelder_-_Vulkane-_Karibikkueste_6299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3714752"/>
            <a:ext cx="1976428" cy="1355266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4478940-7BD9-4229-996D-5CAD187E49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11" y="597263"/>
            <a:ext cx="2032397" cy="1325413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1835571-9AEF-4E6F-A19C-72894A6B5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21" y="1591146"/>
            <a:ext cx="2855847" cy="1066424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10B830-4577-4492-9122-63175DB752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08" y="5173049"/>
            <a:ext cx="2415855" cy="160547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itchFamily="66" charset="0"/>
              </a:rPr>
              <a:t>Was ist wichtig?</a:t>
            </a:r>
          </a:p>
        </p:txBody>
      </p:sp>
      <p:pic>
        <p:nvPicPr>
          <p:cNvPr id="4" name="Inhaltsplatzhalter 3" descr="http://www.experto.de/kommunikation-und-wahrnehmung-1280px-960px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23939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http://school.discoveryeducation.com/clipart/images/floor-reading2-color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13" y="4629156"/>
            <a:ext cx="3429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http://images.clipartpanda.com/boy-writing-clipart-gwil113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37287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http://2.bp.blogspot.com/-p0peiGFCHbk/VEaGMysVYwI/AAAAAAAAAQc/kqDbegQ11h8/s1600/Captura%2Bde%2Bpantalla%2B2014-10-21%2Ba%2Blas%2B18.11.1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8314" y="1726579"/>
            <a:ext cx="2432534" cy="379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9BE8A7-6C9B-4428-B281-4011C7D3B8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32" y="2330975"/>
            <a:ext cx="1507493" cy="1262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itchFamily="66" charset="0"/>
              </a:rPr>
              <a:t>Möglichkeiten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799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Comic Sans MS" pitchFamily="66" charset="0"/>
            </a:endParaRPr>
          </a:p>
          <a:p>
            <a:r>
              <a:rPr lang="de-DE" dirty="0">
                <a:latin typeface="Comic Sans MS" pitchFamily="66" charset="0"/>
              </a:rPr>
              <a:t>D.E.L.E Prüfung</a:t>
            </a:r>
          </a:p>
          <a:p>
            <a:r>
              <a:rPr lang="de-DE" dirty="0">
                <a:latin typeface="Comic Sans MS" pitchFamily="66" charset="0"/>
              </a:rPr>
              <a:t>Spanischtag</a:t>
            </a:r>
          </a:p>
          <a:p>
            <a:r>
              <a:rPr lang="de-DE" dirty="0">
                <a:latin typeface="Comic Sans MS" pitchFamily="66" charset="0"/>
              </a:rPr>
              <a:t>Austauschprogramme nach Spanien und Lateinamerika</a:t>
            </a:r>
          </a:p>
        </p:txBody>
      </p:sp>
      <p:pic>
        <p:nvPicPr>
          <p:cNvPr id="27650" name="Picture 2" descr="http://www.intereuropa.es/de/gifs/examen%20dele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047872"/>
            <a:ext cx="2857500" cy="952500"/>
          </a:xfrm>
          <a:prstGeom prst="rect">
            <a:avLst/>
          </a:prstGeom>
          <a:noFill/>
        </p:spPr>
      </p:pic>
      <p:pic>
        <p:nvPicPr>
          <p:cNvPr id="6" name="Grafik 5" descr="http://www.spanien.net/wp-content/uploads/2009/08/spanien-flaggen-kart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857760"/>
            <a:ext cx="177641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www.stepmap.de/landkarte/lateinamerika-12374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429132"/>
            <a:ext cx="2165321" cy="2165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Spanienaustausch – Elche </a:t>
            </a:r>
          </a:p>
        </p:txBody>
      </p:sp>
      <p:pic>
        <p:nvPicPr>
          <p:cNvPr id="1026" name="Picture 2" descr="C:\Users\Bettina\Desktop\elch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70693"/>
            <a:ext cx="3571900" cy="3348657"/>
          </a:xfrm>
          <a:prstGeom prst="rect">
            <a:avLst/>
          </a:prstGeom>
          <a:noFill/>
        </p:spPr>
      </p:pic>
      <p:pic>
        <p:nvPicPr>
          <p:cNvPr id="1027" name="Picture 3" descr="C:\Users\Bettin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667000" cy="1714500"/>
          </a:xfrm>
          <a:prstGeom prst="rect">
            <a:avLst/>
          </a:prstGeom>
          <a:noFill/>
        </p:spPr>
      </p:pic>
      <p:pic>
        <p:nvPicPr>
          <p:cNvPr id="1028" name="Picture 4" descr="C:\Users\Bettina\Desktop\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29198"/>
            <a:ext cx="4401519" cy="1643074"/>
          </a:xfrm>
          <a:prstGeom prst="rect">
            <a:avLst/>
          </a:prstGeom>
          <a:noFill/>
        </p:spPr>
      </p:pic>
      <p:pic>
        <p:nvPicPr>
          <p:cNvPr id="1029" name="Picture 5" descr="C:\Users\Bettina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86256"/>
            <a:ext cx="2357439" cy="2357439"/>
          </a:xfrm>
          <a:prstGeom prst="rect">
            <a:avLst/>
          </a:prstGeom>
          <a:noFill/>
        </p:spPr>
      </p:pic>
      <p:pic>
        <p:nvPicPr>
          <p:cNvPr id="1030" name="Picture 6" descr="C:\Users\Bettina\Desktop\erasmuserfahrung-alicante-spanien-miguel-0d38d6560d52360bacd8381a98d5df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071678"/>
            <a:ext cx="3071834" cy="204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8858280" y="6080125"/>
            <a:ext cx="133320" cy="777875"/>
          </a:xfrm>
        </p:spPr>
        <p:txBody>
          <a:bodyPr/>
          <a:lstStyle/>
          <a:p>
            <a:endParaRPr lang="de-DE" b="1" dirty="0">
              <a:latin typeface="Comic Sans MS" pitchFamily="66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2010092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Comic Sans MS" pitchFamily="66" charset="0"/>
              </a:rPr>
              <a:t>¡</a:t>
            </a:r>
            <a:r>
              <a:rPr lang="de-DE" sz="2800" dirty="0" err="1">
                <a:latin typeface="Comic Sans MS" pitchFamily="66" charset="0"/>
              </a:rPr>
              <a:t>Bienvenidos</a:t>
            </a:r>
            <a:r>
              <a:rPr lang="de-DE" sz="2800" dirty="0">
                <a:latin typeface="Comic Sans MS" pitchFamily="66" charset="0"/>
              </a:rPr>
              <a:t> al </a:t>
            </a:r>
            <a:r>
              <a:rPr lang="de-DE" sz="2800" dirty="0" err="1">
                <a:latin typeface="Comic Sans MS" pitchFamily="66" charset="0"/>
              </a:rPr>
              <a:t>curso</a:t>
            </a:r>
            <a:r>
              <a:rPr lang="de-DE" sz="2800" dirty="0">
                <a:latin typeface="Comic Sans MS" pitchFamily="66" charset="0"/>
              </a:rPr>
              <a:t> de </a:t>
            </a:r>
            <a:r>
              <a:rPr lang="de-DE" sz="2800" dirty="0" err="1">
                <a:latin typeface="Comic Sans MS" pitchFamily="66" charset="0"/>
              </a:rPr>
              <a:t>español</a:t>
            </a:r>
            <a:r>
              <a:rPr lang="de-DE" sz="2800" dirty="0">
                <a:latin typeface="Comic Sans MS" pitchFamily="66" charset="0"/>
              </a:rPr>
              <a:t>!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308104-EA2B-47CF-A278-DE232E174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91" y="1548615"/>
            <a:ext cx="1969393" cy="196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itchFamily="66" charset="0"/>
              </a:rPr>
              <a:t>Estrellas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911" y="2173117"/>
            <a:ext cx="1928826" cy="40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6B789F6-8C66-5BED-8B9F-8CDEF2EB2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0" r="24288" b="13667"/>
          <a:stretch/>
        </p:blipFill>
        <p:spPr>
          <a:xfrm>
            <a:off x="6605884" y="1295400"/>
            <a:ext cx="2448272" cy="407196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7FABD89-8A52-4F0A-9714-D479ECC9D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9" y="1431831"/>
            <a:ext cx="3978984" cy="2232932"/>
          </a:xfrm>
          <a:prstGeom prst="rect">
            <a:avLst/>
          </a:prstGeom>
        </p:spPr>
      </p:pic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6ED9B15F-0D59-4AC5-8503-E7E3A33B5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" y="3999348"/>
            <a:ext cx="3978984" cy="2652656"/>
          </a:xfrm>
        </p:spPr>
      </p:pic>
      <p:pic>
        <p:nvPicPr>
          <p:cNvPr id="24" name="Grafik 23" descr="Sterne mit einfarbiger Füllung">
            <a:extLst>
              <a:ext uri="{FF2B5EF4-FFF2-40B4-BE49-F238E27FC236}">
                <a16:creationId xmlns:a16="http://schemas.microsoft.com/office/drawing/2014/main" id="{A43BE912-E8A1-4366-931A-8578F25B2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9832" y="350139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omic Sans MS" pitchFamily="66" charset="0"/>
              </a:rPr>
              <a:t>Artistas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1272" name="Picture 8" descr="http://guardianlv.com/wp-content/uploads/2014/04/Gabriel-Garcia-Mar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057" y="4247208"/>
            <a:ext cx="3030836" cy="1762114"/>
          </a:xfrm>
          <a:prstGeom prst="rect">
            <a:avLst/>
          </a:prstGeom>
          <a:noFill/>
        </p:spPr>
      </p:pic>
      <p:pic>
        <p:nvPicPr>
          <p:cNvPr id="16" name="Grafik 15" descr="http://tomasalba.tuars.com/moodle/file.php/1/CASTELLA/EL_QUIJOTE/El%20Quijote/don-quijote-de-la-mancha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4056407"/>
            <a:ext cx="2286016" cy="214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6C1F89-AA1B-4B81-91BD-C8A88F661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14" y="3708097"/>
            <a:ext cx="1928826" cy="28403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660DCE-5D73-4C8C-A77E-B431E8027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77" y="1399055"/>
            <a:ext cx="3044917" cy="2029945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14AA6CBA-3CEB-48D4-8F17-294A51BE7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8377"/>
            <a:ext cx="4514850" cy="236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>
                <a:latin typeface="Comic Sans MS" pitchFamily="66" charset="0"/>
              </a:rPr>
              <a:t>historia</a:t>
            </a:r>
            <a:r>
              <a:rPr lang="de-DE" sz="2800" dirty="0">
                <a:latin typeface="Comic Sans MS" pitchFamily="66" charset="0"/>
              </a:rPr>
              <a:t> y </a:t>
            </a:r>
            <a:r>
              <a:rPr lang="de-DE" sz="2800" dirty="0" err="1">
                <a:latin typeface="Comic Sans MS" pitchFamily="66" charset="0"/>
              </a:rPr>
              <a:t>política</a:t>
            </a:r>
            <a:endParaRPr lang="de-DE" sz="2800" dirty="0">
              <a:latin typeface="Comic Sans MS" pitchFamily="66" charset="0"/>
            </a:endParaRPr>
          </a:p>
        </p:txBody>
      </p:sp>
      <p:pic>
        <p:nvPicPr>
          <p:cNvPr id="12" name="Grafik 11" descr="königsfamili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98494"/>
            <a:ext cx="2528510" cy="25537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147D91-516F-4F8C-8E6C-C22C3C7E6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43050"/>
            <a:ext cx="3229533" cy="21530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D5A95E-63F5-4534-8FB6-11EE7758A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69" y="4125597"/>
            <a:ext cx="3835312" cy="25487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03F0AF-B7D8-432E-9486-E4733D89D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8" y="1700047"/>
            <a:ext cx="3835312" cy="203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itchFamily="66" charset="0"/>
              </a:rPr>
              <a:t>La </a:t>
            </a:r>
            <a:r>
              <a:rPr lang="de-DE" dirty="0" err="1">
                <a:latin typeface="Comic Sans MS" pitchFamily="66" charset="0"/>
              </a:rPr>
              <a:t>gastronomía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1431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www.edeka.de/media/edeka-zentrale/genuss-und-rezepte/ernaehrungsmagazin/es-special/archiv/schinken/wissenswertes/edeka_es_serrano_schin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2379635" cy="2379635"/>
          </a:xfrm>
          <a:prstGeom prst="rect">
            <a:avLst/>
          </a:prstGeom>
          <a:noFill/>
        </p:spPr>
      </p:pic>
      <p:pic>
        <p:nvPicPr>
          <p:cNvPr id="9220" name="Picture 4" descr="http://abroadable.com/wp-content/uploads/2014/07/Abroadable-Eats-Tapas-Spainish-Featured-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4145348"/>
            <a:ext cx="3873832" cy="2069734"/>
          </a:xfrm>
          <a:prstGeom prst="rect">
            <a:avLst/>
          </a:prstGeom>
          <a:noFill/>
        </p:spPr>
      </p:pic>
      <p:pic>
        <p:nvPicPr>
          <p:cNvPr id="8194" name="Picture 2" descr="Bildergebnis für cocina mexic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85926"/>
            <a:ext cx="3000394" cy="2143140"/>
          </a:xfrm>
          <a:prstGeom prst="rect">
            <a:avLst/>
          </a:prstGeom>
          <a:noFill/>
        </p:spPr>
      </p:pic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429652" y="6000768"/>
            <a:ext cx="500066" cy="500065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4F2B38-8844-B4DC-2BCF-AB0D67968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852" y="4797152"/>
            <a:ext cx="2005238" cy="133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itchFamily="66" charset="0"/>
              </a:rPr>
              <a:t>Spanisch ist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>
                <a:latin typeface="Comic Sans MS" pitchFamily="66" charset="0"/>
              </a:rPr>
              <a:t>-  … eine </a:t>
            </a:r>
            <a:r>
              <a:rPr lang="de-DE" sz="2800" u="sng" dirty="0">
                <a:latin typeface="Comic Sans MS" pitchFamily="66" charset="0"/>
              </a:rPr>
              <a:t>Weltsprache.</a:t>
            </a:r>
            <a:endParaRPr lang="de-DE" sz="2800" dirty="0">
              <a:latin typeface="Comic Sans MS" pitchFamily="66" charset="0"/>
            </a:endParaRPr>
          </a:p>
          <a:p>
            <a:pPr lvl="0">
              <a:buNone/>
            </a:pPr>
            <a:r>
              <a:rPr lang="de-DE" sz="2800" dirty="0">
                <a:latin typeface="Comic Sans MS" pitchFamily="66" charset="0"/>
              </a:rPr>
              <a:t>- … in über 20 Ländern Landessprache.</a:t>
            </a:r>
          </a:p>
        </p:txBody>
      </p:sp>
      <p:pic>
        <p:nvPicPr>
          <p:cNvPr id="4" name="Grafik 3" descr="http://www.dom-gymnasium.de/spanisch/spanischwe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77867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itchFamily="66" charset="0"/>
              </a:rPr>
              <a:t>Gute gründe für spanisch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	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28596" y="1643048"/>
          <a:ext cx="7215238" cy="307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980">
                <a:tc>
                  <a:txBody>
                    <a:bodyPr/>
                    <a:lstStyle/>
                    <a:p>
                      <a:r>
                        <a:rPr lang="de-DE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Sprecherzahl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8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1.500 Millionen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8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Chinesisch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1.100 Millionen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8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Hindi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650 Millionen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80">
                <a:tc>
                  <a:txBody>
                    <a:bodyPr/>
                    <a:lstStyle/>
                    <a:p>
                      <a:r>
                        <a:rPr lang="de-DE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Spanisch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420 Millionen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8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Französisch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370 Millionen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80"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185 Millionen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980">
                <a:tc>
                  <a:txBody>
                    <a:bodyPr/>
                    <a:lstStyle/>
                    <a:p>
                      <a:r>
                        <a:rPr lang="de-DE" dirty="0"/>
                        <a:t>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Italienisch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70 Millionen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00034" y="535782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Spanisch ist die </a:t>
            </a:r>
            <a:r>
              <a:rPr lang="de-DE" sz="2400" b="1" dirty="0" err="1">
                <a:solidFill>
                  <a:srgbClr val="C00000"/>
                </a:solidFill>
                <a:latin typeface="Comic Sans MS" pitchFamily="66" charset="0"/>
              </a:rPr>
              <a:t>vierthäufigste</a:t>
            </a:r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 gesprochene Sprache der Welt.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Comic Sans MS" pitchFamily="66" charset="0"/>
              </a:rPr>
              <a:t>Spanisch lernen in der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2066" y="5286388"/>
            <a:ext cx="2928958" cy="785818"/>
          </a:xfrm>
        </p:spPr>
        <p:txBody>
          <a:bodyPr>
            <a:normAutofit fontScale="32500" lnSpcReduction="20000"/>
          </a:bodyPr>
          <a:lstStyle/>
          <a:p>
            <a:endParaRPr lang="de-DE" dirty="0"/>
          </a:p>
          <a:p>
            <a:endParaRPr lang="de-DE" sz="2600" dirty="0">
              <a:latin typeface="Comic Sans MS" pitchFamily="66" charset="0"/>
            </a:endParaRPr>
          </a:p>
          <a:p>
            <a:endParaRPr lang="de-DE" sz="1800" b="1" i="1" dirty="0"/>
          </a:p>
          <a:p>
            <a:br>
              <a:rPr lang="de-DE" sz="1800" b="1" i="1" dirty="0"/>
            </a:br>
            <a:br>
              <a:rPr lang="de-DE" sz="1800" b="1" i="1" dirty="0"/>
            </a:br>
            <a:endParaRPr lang="de-DE" sz="1800" dirty="0"/>
          </a:p>
          <a:p>
            <a:endParaRPr lang="de-DE" sz="1800" dirty="0"/>
          </a:p>
        </p:txBody>
      </p:sp>
      <p:pic>
        <p:nvPicPr>
          <p:cNvPr id="4" name="Picture 2" descr="http://www.dreieichschule.de/latein/uebersicht/flag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1162049" cy="1017854"/>
          </a:xfrm>
          <a:prstGeom prst="rect">
            <a:avLst/>
          </a:prstGeom>
          <a:noFill/>
        </p:spPr>
      </p:pic>
      <p:pic>
        <p:nvPicPr>
          <p:cNvPr id="5" name="Grafik 4" descr="flagge-frankreich-flagge-rechteckig-100x1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1535907" cy="1023938"/>
          </a:xfrm>
          <a:prstGeom prst="rect">
            <a:avLst/>
          </a:prstGeom>
        </p:spPr>
      </p:pic>
      <p:pic>
        <p:nvPicPr>
          <p:cNvPr id="7" name="Grafik 6" descr="flagge-grossbritannien-flagge-rechteckig-100x1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785926"/>
            <a:ext cx="1428750" cy="9525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72264" y="171448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itchFamily="66" charset="0"/>
              </a:rPr>
              <a:t>Ähnlichkeiten in Grammatik und Vokabular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7224" y="3500438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itchFamily="66" charset="0"/>
              </a:rPr>
              <a:t>Rechtschreibung und Aussprache:      </a:t>
            </a:r>
            <a:r>
              <a:rPr lang="de-DE" i="1" dirty="0" err="1">
                <a:latin typeface="Comic Sans MS" pitchFamily="66" charset="0"/>
              </a:rPr>
              <a:t>esperar</a:t>
            </a:r>
            <a:r>
              <a:rPr lang="de-DE" i="1" dirty="0">
                <a:latin typeface="Comic Sans MS" pitchFamily="66" charset="0"/>
              </a:rPr>
              <a:t>  -  </a:t>
            </a:r>
            <a:r>
              <a:rPr lang="de-DE" i="1" dirty="0" err="1">
                <a:latin typeface="Comic Sans MS" pitchFamily="66" charset="0"/>
              </a:rPr>
              <a:t>natural</a:t>
            </a:r>
            <a:r>
              <a:rPr lang="de-DE" i="1" dirty="0">
                <a:latin typeface="Comic Sans MS" pitchFamily="66" charset="0"/>
              </a:rPr>
              <a:t>	</a:t>
            </a:r>
            <a:endParaRPr lang="de-DE" dirty="0">
              <a:latin typeface="Comic Sans MS" pitchFamily="66" charset="0"/>
            </a:endParaRPr>
          </a:p>
          <a:p>
            <a:endParaRPr lang="de-DE" dirty="0">
              <a:latin typeface="Comic Sans MS" pitchFamily="66" charset="0"/>
            </a:endParaRPr>
          </a:p>
          <a:p>
            <a:r>
              <a:rPr lang="de-DE" dirty="0">
                <a:latin typeface="Comic Sans MS" pitchFamily="66" charset="0"/>
              </a:rPr>
              <a:t>                      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ñ</a:t>
            </a:r>
            <a:r>
              <a:rPr lang="de-DE" dirty="0">
                <a:latin typeface="Comic Sans MS" pitchFamily="66" charset="0"/>
              </a:rPr>
              <a:t> 	         </a:t>
            </a:r>
            <a:r>
              <a:rPr lang="de-DE" i="1" dirty="0" err="1">
                <a:latin typeface="Comic Sans MS" pitchFamily="66" charset="0"/>
              </a:rPr>
              <a:t>Espa</a:t>
            </a:r>
            <a:r>
              <a:rPr lang="de-DE" i="1" dirty="0" err="1">
                <a:solidFill>
                  <a:srgbClr val="FF0000"/>
                </a:solidFill>
                <a:latin typeface="Comic Sans MS" pitchFamily="66" charset="0"/>
              </a:rPr>
              <a:t>ñ</a:t>
            </a:r>
            <a:r>
              <a:rPr lang="de-DE" i="1" dirty="0" err="1">
                <a:latin typeface="Comic Sans MS" pitchFamily="66" charset="0"/>
              </a:rPr>
              <a:t>a</a:t>
            </a:r>
            <a:r>
              <a:rPr lang="de-DE" i="1" dirty="0">
                <a:latin typeface="Comic Sans MS" pitchFamily="66" charset="0"/>
              </a:rPr>
              <a:t>             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¿</a:t>
            </a:r>
            <a:r>
              <a:rPr lang="de-DE" dirty="0">
                <a:latin typeface="Comic Sans MS" pitchFamily="66" charset="0"/>
              </a:rPr>
              <a:t>  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¿</a:t>
            </a:r>
            <a:r>
              <a:rPr lang="de-DE" dirty="0" err="1">
                <a:latin typeface="Comic Sans MS" pitchFamily="66" charset="0"/>
              </a:rPr>
              <a:t>Cómo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est</a:t>
            </a:r>
            <a:r>
              <a:rPr lang="de-DE" dirty="0" err="1">
                <a:solidFill>
                  <a:srgbClr val="FF0000"/>
                </a:solidFill>
                <a:latin typeface="Comic Sans MS" pitchFamily="66" charset="0"/>
              </a:rPr>
              <a:t>á</a:t>
            </a:r>
            <a:r>
              <a:rPr lang="de-DE" dirty="0" err="1">
                <a:latin typeface="Comic Sans MS" pitchFamily="66" charset="0"/>
              </a:rPr>
              <a:t>s</a:t>
            </a:r>
            <a:r>
              <a:rPr lang="de-DE" dirty="0">
                <a:latin typeface="Comic Sans MS" pitchFamily="66" charset="0"/>
              </a:rPr>
              <a:t>?</a:t>
            </a:r>
          </a:p>
          <a:p>
            <a:endParaRPr lang="de-DE" i="1" dirty="0">
              <a:latin typeface="Comic Sans MS" pitchFamily="66" charset="0"/>
            </a:endParaRPr>
          </a:p>
          <a:p>
            <a:r>
              <a:rPr lang="de-DE" dirty="0">
                <a:latin typeface="Comic Sans MS" pitchFamily="66" charset="0"/>
              </a:rPr>
              <a:t>                       </a:t>
            </a:r>
            <a:r>
              <a:rPr lang="de-DE" dirty="0" err="1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de-DE" dirty="0">
                <a:latin typeface="Comic Sans MS" pitchFamily="66" charset="0"/>
              </a:rPr>
              <a:t>        </a:t>
            </a:r>
            <a:r>
              <a:rPr lang="de-DE" i="1" dirty="0">
                <a:latin typeface="Comic Sans MS" pitchFamily="66" charset="0"/>
              </a:rPr>
              <a:t>Ma</a:t>
            </a:r>
            <a:r>
              <a:rPr lang="de-DE" i="1" dirty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de-DE" i="1" dirty="0">
                <a:latin typeface="Comic Sans MS" pitchFamily="66" charset="0"/>
              </a:rPr>
              <a:t>orca   </a:t>
            </a:r>
            <a:r>
              <a:rPr lang="de-DE" i="1" dirty="0"/>
              <a:t>	       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¡</a:t>
            </a:r>
            <a:r>
              <a:rPr lang="de-DE" dirty="0">
                <a:latin typeface="Comic Sans MS" pitchFamily="66" charset="0"/>
              </a:rPr>
              <a:t>    </a:t>
            </a:r>
            <a:r>
              <a:rPr lang="de-DE" dirty="0">
                <a:solidFill>
                  <a:srgbClr val="FF0000"/>
                </a:solidFill>
                <a:latin typeface="Comic Sans MS" pitchFamily="66" charset="0"/>
              </a:rPr>
              <a:t>¡</a:t>
            </a:r>
            <a:r>
              <a:rPr lang="de-DE" dirty="0">
                <a:latin typeface="Comic Sans MS" pitchFamily="66" charset="0"/>
              </a:rPr>
              <a:t>Buenos </a:t>
            </a:r>
            <a:r>
              <a:rPr lang="de-DE" dirty="0" err="1">
                <a:latin typeface="Comic Sans MS" pitchFamily="66" charset="0"/>
              </a:rPr>
              <a:t>d</a:t>
            </a:r>
            <a:r>
              <a:rPr lang="de-DE" dirty="0" err="1">
                <a:solidFill>
                  <a:srgbClr val="FF0000"/>
                </a:solidFill>
                <a:latin typeface="Comic Sans MS" pitchFamily="66" charset="0"/>
              </a:rPr>
              <a:t>í</a:t>
            </a:r>
            <a:r>
              <a:rPr lang="de-DE" dirty="0" err="1">
                <a:latin typeface="Comic Sans MS" pitchFamily="66" charset="0"/>
              </a:rPr>
              <a:t>as</a:t>
            </a:r>
            <a:r>
              <a:rPr lang="de-DE" dirty="0">
                <a:latin typeface="Comic Sans MS" pitchFamily="66" charset="0"/>
              </a:rPr>
              <a:t>!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Comic Sans MS" pitchFamily="66" charset="0"/>
              </a:rPr>
              <a:t>Spanischunterricht am </a:t>
            </a:r>
            <a:r>
              <a:rPr lang="de-DE" sz="3200" dirty="0" err="1">
                <a:latin typeface="Comic Sans MS" pitchFamily="66" charset="0"/>
              </a:rPr>
              <a:t>gkp</a:t>
            </a:r>
            <a:endParaRPr lang="de-DE" sz="3200" dirty="0"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00562" y="4429132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2000" dirty="0">
                <a:latin typeface="Comic Sans MS" pitchFamily="66" charset="0"/>
              </a:rPr>
              <a:t> ab Klasse 9 / EF </a:t>
            </a:r>
          </a:p>
          <a:p>
            <a:pPr>
              <a:defRPr/>
            </a:pPr>
            <a:endParaRPr lang="de-DE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2000" dirty="0">
                <a:latin typeface="Comic Sans MS" pitchFamily="66" charset="0"/>
              </a:rPr>
              <a:t> 4 Unterrichtsstunden pro Woche</a:t>
            </a:r>
            <a:br>
              <a:rPr lang="de-DE" sz="2000" dirty="0">
                <a:latin typeface="Comic Sans MS" pitchFamily="66" charset="0"/>
              </a:rPr>
            </a:br>
            <a:endParaRPr lang="de-DE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2000" dirty="0">
                <a:latin typeface="Comic Sans MS" pitchFamily="66" charset="0"/>
              </a:rPr>
              <a:t> 2 Klassenarbeiten pro Halbjahr</a:t>
            </a:r>
          </a:p>
        </p:txBody>
      </p:sp>
      <p:pic>
        <p:nvPicPr>
          <p:cNvPr id="2050" name="Picture 2" descr="http://www.arearh.com/fotos/juni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200400" cy="2743201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D0D805-71CE-DC56-C6BF-1BA15225A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7" t="6300" r="10401" b="6551"/>
          <a:stretch/>
        </p:blipFill>
        <p:spPr>
          <a:xfrm>
            <a:off x="611560" y="1428736"/>
            <a:ext cx="336016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169</Words>
  <Application>Microsoft Office PowerPoint</Application>
  <PresentationFormat>Bildschirmpräsentation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Franklin Gothic Medium</vt:lpstr>
      <vt:lpstr>Wingdings 2</vt:lpstr>
      <vt:lpstr>Metis</vt:lpstr>
      <vt:lpstr>¿Por qué español?                        Warum spanisch?</vt:lpstr>
      <vt:lpstr>Estrellas </vt:lpstr>
      <vt:lpstr>Artistas</vt:lpstr>
      <vt:lpstr>historia y política</vt:lpstr>
      <vt:lpstr>La gastronomía</vt:lpstr>
      <vt:lpstr>Spanisch ist …</vt:lpstr>
      <vt:lpstr>Gute gründe für spanisch</vt:lpstr>
      <vt:lpstr>Spanisch lernen in der schule</vt:lpstr>
      <vt:lpstr>Spanischunterricht am gkp</vt:lpstr>
      <vt:lpstr>Was ist wichtig?</vt:lpstr>
      <vt:lpstr>Möglichkeiten</vt:lpstr>
      <vt:lpstr>Spanienaustausch – Elche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español? Warum spanisch?</dc:title>
  <dc:creator>Bettina</dc:creator>
  <cp:lastModifiedBy>Beatriz Ortego Gómez</cp:lastModifiedBy>
  <cp:revision>92</cp:revision>
  <dcterms:created xsi:type="dcterms:W3CDTF">2015-03-05T17:36:48Z</dcterms:created>
  <dcterms:modified xsi:type="dcterms:W3CDTF">2024-11-27T10:45:55Z</dcterms:modified>
</cp:coreProperties>
</file>